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87" r:id="rId3"/>
    <p:sldId id="289" r:id="rId4"/>
    <p:sldId id="264" r:id="rId5"/>
    <p:sldId id="290" r:id="rId6"/>
    <p:sldId id="299" r:id="rId7"/>
    <p:sldId id="291" r:id="rId8"/>
    <p:sldId id="270" r:id="rId9"/>
    <p:sldId id="267" r:id="rId10"/>
    <p:sldId id="292" r:id="rId11"/>
    <p:sldId id="293" r:id="rId12"/>
    <p:sldId id="296" r:id="rId13"/>
    <p:sldId id="257" r:id="rId14"/>
    <p:sldId id="294" r:id="rId15"/>
    <p:sldId id="295" r:id="rId16"/>
    <p:sldId id="259" r:id="rId17"/>
    <p:sldId id="297" r:id="rId18"/>
    <p:sldId id="298" r:id="rId19"/>
    <p:sldId id="300" r:id="rId20"/>
    <p:sldId id="301" r:id="rId21"/>
    <p:sldId id="302" r:id="rId22"/>
    <p:sldId id="304" r:id="rId23"/>
    <p:sldId id="303" r:id="rId24"/>
    <p:sldId id="305" r:id="rId2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5141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142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23" name="Rectangle 23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fld id="{7EAF463A-BC7C-46EE-9F1E-7F377CCA4891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endParaRPr lang="en-US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8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blind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Клип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noProof="0" smtClean="0"/>
              <a:t>Вставка клипа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blind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blind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blind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8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blind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blind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Заголовок, 2 маленьких объекта и 1 большой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half" idx="3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blind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4099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1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2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4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7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8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9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10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11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12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13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14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15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16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117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118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119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7EAF463A-BC7C-46EE-9F1E-7F377CCA4891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4120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4121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</p:sldLayoutIdLst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1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7" grpId="0"/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" y="-457200"/>
            <a:ext cx="9142413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476375" y="981075"/>
            <a:ext cx="31670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1331913" y="908050"/>
            <a:ext cx="3887787" cy="476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/>
              <a:t>Лес, точно терем расписной,</a:t>
            </a:r>
            <a:br>
              <a:rPr lang="ru-RU" b="1" dirty="0"/>
            </a:br>
            <a:r>
              <a:rPr lang="ru-RU" b="1" dirty="0"/>
              <a:t>Лиловый, золотой, багряный,</a:t>
            </a:r>
            <a:br>
              <a:rPr lang="ru-RU" b="1" dirty="0"/>
            </a:br>
            <a:r>
              <a:rPr lang="ru-RU" b="1" dirty="0"/>
              <a:t>Веселой, пестрою стеной</a:t>
            </a:r>
            <a:br>
              <a:rPr lang="ru-RU" b="1" dirty="0"/>
            </a:br>
            <a:r>
              <a:rPr lang="ru-RU" b="1" dirty="0"/>
              <a:t>Стоит над светлою поляной.</a:t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>Березы желтою резьбой</a:t>
            </a:r>
            <a:br>
              <a:rPr lang="ru-RU" b="1" dirty="0"/>
            </a:br>
            <a:r>
              <a:rPr lang="ru-RU" b="1" dirty="0"/>
              <a:t>Блестят в лазури </a:t>
            </a:r>
            <a:r>
              <a:rPr lang="ru-RU" b="1" dirty="0" err="1"/>
              <a:t>голубой</a:t>
            </a:r>
            <a:r>
              <a:rPr lang="ru-RU" b="1" dirty="0"/>
              <a:t>,</a:t>
            </a:r>
            <a:br>
              <a:rPr lang="ru-RU" b="1" dirty="0"/>
            </a:br>
            <a:r>
              <a:rPr lang="ru-RU" b="1" dirty="0"/>
              <a:t>Как вышки, елочки темнеют,</a:t>
            </a:r>
            <a:br>
              <a:rPr lang="ru-RU" b="1" dirty="0"/>
            </a:br>
            <a:r>
              <a:rPr lang="ru-RU" b="1" dirty="0"/>
              <a:t>А между кленами синеют</a:t>
            </a:r>
            <a:br>
              <a:rPr lang="ru-RU" b="1" dirty="0"/>
            </a:br>
            <a:r>
              <a:rPr lang="ru-RU" b="1" dirty="0"/>
              <a:t>То там, то здесь в листве   сквозной</a:t>
            </a:r>
            <a:br>
              <a:rPr lang="ru-RU" b="1" dirty="0"/>
            </a:br>
            <a:r>
              <a:rPr lang="ru-RU" b="1" dirty="0"/>
              <a:t>Просветы в небо, что оконца.</a:t>
            </a:r>
            <a:br>
              <a:rPr lang="ru-RU" b="1" dirty="0"/>
            </a:br>
            <a:r>
              <a:rPr lang="ru-RU" b="1" dirty="0"/>
              <a:t>Лес пахнет дубом и сосной,</a:t>
            </a:r>
            <a:br>
              <a:rPr lang="ru-RU" b="1" dirty="0"/>
            </a:br>
            <a:r>
              <a:rPr lang="ru-RU" b="1" dirty="0"/>
              <a:t>За лето высох он от солнца,</a:t>
            </a:r>
            <a:br>
              <a:rPr lang="ru-RU" b="1" dirty="0"/>
            </a:br>
            <a:r>
              <a:rPr lang="ru-RU" b="1" dirty="0"/>
              <a:t>И Осень тихою вдовой</a:t>
            </a:r>
            <a:br>
              <a:rPr lang="ru-RU" b="1" dirty="0"/>
            </a:br>
            <a:r>
              <a:rPr lang="ru-RU" b="1" dirty="0"/>
              <a:t>Вступает в пестрый терем свой...                          И.Бунин</a:t>
            </a:r>
          </a:p>
        </p:txBody>
      </p:sp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1447800"/>
            <a:ext cx="2608791" cy="414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3962400" y="6553200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2015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72200" y="5668962"/>
            <a:ext cx="58448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Авторы: воспитатели </a:t>
            </a:r>
          </a:p>
          <a:p>
            <a:r>
              <a:rPr lang="ru-RU" b="1" dirty="0" smtClean="0"/>
              <a:t>Алексеенко Н.Г.,</a:t>
            </a:r>
          </a:p>
          <a:p>
            <a:r>
              <a:rPr lang="ru-RU" b="1" dirty="0" smtClean="0"/>
              <a:t> </a:t>
            </a:r>
            <a:r>
              <a:rPr lang="ru-RU" b="1" dirty="0"/>
              <a:t>М</a:t>
            </a:r>
            <a:r>
              <a:rPr lang="ru-RU" b="1" dirty="0" smtClean="0"/>
              <a:t>аринина Н.В</a:t>
            </a:r>
          </a:p>
          <a:p>
            <a:r>
              <a:rPr lang="ru-RU" b="1" dirty="0" smtClean="0"/>
              <a:t>Центр №6.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676400" y="-457200"/>
            <a:ext cx="9296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Безопасное поведение в природе</a:t>
            </a:r>
            <a:endParaRPr lang="ru-RU" sz="3200" b="1" dirty="0"/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73" y="304800"/>
            <a:ext cx="8534400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387108"/>
      </p:ext>
    </p:extLst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74883"/>
            <a:ext cx="8888268" cy="6606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1896751"/>
      </p:ext>
    </p:extLst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457200" y="188913"/>
            <a:ext cx="8229600" cy="703262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smtClean="0"/>
              <a:t>Отгадай осенние деревья</a:t>
            </a:r>
          </a:p>
        </p:txBody>
      </p:sp>
      <p:pic>
        <p:nvPicPr>
          <p:cNvPr id="10243" name="Picture 10" descr="dscf11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125538"/>
            <a:ext cx="3240087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12" descr="birch_lea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3716338"/>
            <a:ext cx="3168650" cy="298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16" descr="00675-topol-drojashii-osin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57801" y="1219200"/>
            <a:ext cx="3276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18" descr="dub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9700" y="3787775"/>
            <a:ext cx="3744913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7" name="Text Box 19"/>
          <p:cNvSpPr txBox="1">
            <a:spLocks noChangeArrowheads="1"/>
          </p:cNvSpPr>
          <p:nvPr/>
        </p:nvSpPr>
        <p:spPr bwMode="auto">
          <a:xfrm>
            <a:off x="179388" y="1268413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1</a:t>
            </a:r>
          </a:p>
        </p:txBody>
      </p:sp>
      <p:sp>
        <p:nvSpPr>
          <p:cNvPr id="10248" name="Text Box 20"/>
          <p:cNvSpPr txBox="1">
            <a:spLocks noChangeArrowheads="1"/>
          </p:cNvSpPr>
          <p:nvPr/>
        </p:nvSpPr>
        <p:spPr bwMode="auto">
          <a:xfrm>
            <a:off x="179388" y="3789363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2</a:t>
            </a:r>
          </a:p>
        </p:txBody>
      </p:sp>
      <p:sp>
        <p:nvSpPr>
          <p:cNvPr id="10249" name="Text Box 21"/>
          <p:cNvSpPr txBox="1">
            <a:spLocks noChangeArrowheads="1"/>
          </p:cNvSpPr>
          <p:nvPr/>
        </p:nvSpPr>
        <p:spPr bwMode="auto">
          <a:xfrm>
            <a:off x="5292725" y="1243013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3</a:t>
            </a:r>
          </a:p>
        </p:txBody>
      </p:sp>
      <p:sp>
        <p:nvSpPr>
          <p:cNvPr id="10250" name="Text Box 22"/>
          <p:cNvSpPr txBox="1">
            <a:spLocks noChangeArrowheads="1"/>
          </p:cNvSpPr>
          <p:nvPr/>
        </p:nvSpPr>
        <p:spPr bwMode="auto">
          <a:xfrm>
            <a:off x="4716463" y="3789363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4</a:t>
            </a:r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555625"/>
            <a:ext cx="3524250" cy="575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52400" y="65516"/>
            <a:ext cx="5276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rgbClr val="FFFF00"/>
                </a:solidFill>
              </a:rPr>
              <a:t>Не вырезай надписи на деревьях.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81000" y="99060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/>
              <a:t>Стоят деревья – великаны</a:t>
            </a:r>
          </a:p>
          <a:p>
            <a:r>
              <a:rPr lang="ru-RU" sz="2400" dirty="0"/>
              <a:t>Их не жалеют хулиганы</a:t>
            </a:r>
          </a:p>
          <a:p>
            <a:r>
              <a:rPr lang="ru-RU" sz="2400" dirty="0"/>
              <a:t>И режут острыми ножами</a:t>
            </a:r>
          </a:p>
          <a:p>
            <a:r>
              <a:rPr lang="ru-RU" sz="2400" dirty="0"/>
              <a:t>Слова на дереве – «на память!»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86735" y="281940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/>
              <a:t>Но так жестоко поступать!</a:t>
            </a:r>
          </a:p>
          <a:p>
            <a:r>
              <a:rPr lang="ru-RU" sz="2400" dirty="0"/>
              <a:t>Нельзя деревья обижать.</a:t>
            </a:r>
          </a:p>
          <a:p>
            <a:r>
              <a:rPr lang="ru-RU" sz="2400" dirty="0"/>
              <a:t>Пускай они в лесу растут-</a:t>
            </a:r>
          </a:p>
          <a:p>
            <a:r>
              <a:rPr lang="ru-RU" sz="2400" dirty="0"/>
              <a:t>Добро и красоту несут…</a:t>
            </a:r>
          </a:p>
        </p:txBody>
      </p:sp>
      <p:pic>
        <p:nvPicPr>
          <p:cNvPr id="2055" name="Picture 7" descr="C:\Users\Андрей\AppData\Local\Microsoft\Windows\Temporary Internet Files\Content.IE5\79SX2X90\MC9000534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1368" y="5669756"/>
            <a:ext cx="2052405" cy="67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9043123"/>
      </p:ext>
    </p:extLst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11680"/>
            <a:ext cx="3352800" cy="5483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038600" y="1606468"/>
            <a:ext cx="4572000" cy="489364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/>
              <a:t>Дети запомнить должны</a:t>
            </a:r>
          </a:p>
          <a:p>
            <a:r>
              <a:rPr lang="ru-RU" sz="2400" dirty="0"/>
              <a:t>И понять:</a:t>
            </a:r>
          </a:p>
          <a:p>
            <a:r>
              <a:rPr lang="ru-RU" sz="2400" dirty="0"/>
              <a:t>Гнёзда у птичек</a:t>
            </a:r>
          </a:p>
          <a:p>
            <a:r>
              <a:rPr lang="ru-RU" sz="2400" dirty="0"/>
              <a:t>Нельзя разорять!</a:t>
            </a:r>
          </a:p>
          <a:p>
            <a:endParaRPr lang="ru-RU" sz="2400" dirty="0"/>
          </a:p>
          <a:p>
            <a:r>
              <a:rPr lang="ru-RU" sz="2400" dirty="0"/>
              <a:t>   Если в траве</a:t>
            </a:r>
          </a:p>
          <a:p>
            <a:r>
              <a:rPr lang="ru-RU" sz="2400" dirty="0"/>
              <a:t>   Увидали яйцо</a:t>
            </a:r>
          </a:p>
          <a:p>
            <a:r>
              <a:rPr lang="ru-RU" sz="2400" dirty="0"/>
              <a:t>   Или услышали </a:t>
            </a:r>
          </a:p>
          <a:p>
            <a:r>
              <a:rPr lang="ru-RU" sz="2400" dirty="0"/>
              <a:t>   Крики птенцов,</a:t>
            </a:r>
          </a:p>
          <a:p>
            <a:r>
              <a:rPr lang="ru-RU" sz="2400" dirty="0"/>
              <a:t>   Не приближайтесь,</a:t>
            </a:r>
          </a:p>
          <a:p>
            <a:r>
              <a:rPr lang="ru-RU" sz="2400" dirty="0"/>
              <a:t>   Не лезьте туда</a:t>
            </a:r>
          </a:p>
          <a:p>
            <a:r>
              <a:rPr lang="ru-RU" sz="2400" dirty="0"/>
              <a:t>   И не тревожьте</a:t>
            </a:r>
          </a:p>
          <a:p>
            <a:r>
              <a:rPr lang="ru-RU" sz="2400" dirty="0"/>
              <a:t>   Ни птиц, ни гнезда.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700" y="5298378"/>
            <a:ext cx="1206500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64459" y="22984"/>
            <a:ext cx="762074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• Не ломай деревья, не разоряй птичьих гнёзд </a:t>
            </a:r>
            <a:r>
              <a:rPr lang="ru-RU" sz="2800" dirty="0" smtClean="0"/>
              <a:t>—</a:t>
            </a:r>
          </a:p>
          <a:p>
            <a:r>
              <a:rPr lang="ru-RU" sz="2800" dirty="0" smtClean="0"/>
              <a:t> </a:t>
            </a:r>
            <a:r>
              <a:rPr lang="ru-RU" sz="2800" dirty="0"/>
              <a:t>не нарушай красоту и </a:t>
            </a:r>
            <a:r>
              <a:rPr lang="ru-RU" sz="2800" dirty="0" smtClean="0"/>
              <a:t>гармонию </a:t>
            </a:r>
            <a:r>
              <a:rPr lang="ru-RU" sz="2800" dirty="0"/>
              <a:t>природы.</a:t>
            </a:r>
          </a:p>
          <a:p>
            <a:endParaRPr lang="ru-RU" sz="2800" dirty="0"/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213799009"/>
      </p:ext>
    </p:extLst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23862"/>
            <a:ext cx="8229599" cy="601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855434"/>
      </p:ext>
    </p:extLst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457200" y="277813"/>
            <a:ext cx="8229600" cy="5588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smtClean="0"/>
              <a:t>На грибной поляне</a:t>
            </a:r>
          </a:p>
        </p:txBody>
      </p:sp>
      <p:pic>
        <p:nvPicPr>
          <p:cNvPr id="12291" name="Picture 9" descr="4820_ma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938" y="908050"/>
            <a:ext cx="3390900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11" descr="106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938" y="3860800"/>
            <a:ext cx="3390900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13" descr="bel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35600" y="908050"/>
            <a:ext cx="3390900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15" descr="g84_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08625" y="3789363"/>
            <a:ext cx="333375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5" name="Text Box 16"/>
          <p:cNvSpPr txBox="1">
            <a:spLocks noChangeArrowheads="1"/>
          </p:cNvSpPr>
          <p:nvPr/>
        </p:nvSpPr>
        <p:spPr bwMode="auto">
          <a:xfrm>
            <a:off x="1692275" y="3284538"/>
            <a:ext cx="1976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/>
              <a:t>подосиновик</a:t>
            </a:r>
          </a:p>
        </p:txBody>
      </p:sp>
      <p:sp>
        <p:nvSpPr>
          <p:cNvPr id="12296" name="Text Box 17"/>
          <p:cNvSpPr txBox="1">
            <a:spLocks noChangeArrowheads="1"/>
          </p:cNvSpPr>
          <p:nvPr/>
        </p:nvSpPr>
        <p:spPr bwMode="auto">
          <a:xfrm>
            <a:off x="1619250" y="6356350"/>
            <a:ext cx="2051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/>
              <a:t>подберёзовик</a:t>
            </a:r>
          </a:p>
        </p:txBody>
      </p:sp>
      <p:sp>
        <p:nvSpPr>
          <p:cNvPr id="12297" name="Text Box 18"/>
          <p:cNvSpPr txBox="1">
            <a:spLocks noChangeArrowheads="1"/>
          </p:cNvSpPr>
          <p:nvPr/>
        </p:nvSpPr>
        <p:spPr bwMode="auto">
          <a:xfrm>
            <a:off x="7019925" y="3357563"/>
            <a:ext cx="2305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/>
              <a:t>белый гриб</a:t>
            </a:r>
          </a:p>
        </p:txBody>
      </p:sp>
      <p:sp>
        <p:nvSpPr>
          <p:cNvPr id="12298" name="Text Box 19"/>
          <p:cNvSpPr txBox="1">
            <a:spLocks noChangeArrowheads="1"/>
          </p:cNvSpPr>
          <p:nvPr/>
        </p:nvSpPr>
        <p:spPr bwMode="auto">
          <a:xfrm>
            <a:off x="7092950" y="6356350"/>
            <a:ext cx="1366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/>
              <a:t>лисички</a:t>
            </a:r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0" descr="masla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3390900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11"/>
          <p:cNvSpPr txBox="1">
            <a:spLocks noChangeArrowheads="1"/>
          </p:cNvSpPr>
          <p:nvPr/>
        </p:nvSpPr>
        <p:spPr bwMode="auto">
          <a:xfrm>
            <a:off x="2124075" y="2997200"/>
            <a:ext cx="1317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 dirty="0"/>
              <a:t>маслята</a:t>
            </a:r>
          </a:p>
        </p:txBody>
      </p:sp>
      <p:pic>
        <p:nvPicPr>
          <p:cNvPr id="13316" name="Picture 15" descr="2006-10-28_215603_1156087105_volnushk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3694113"/>
            <a:ext cx="3390900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Text Box 16"/>
          <p:cNvSpPr txBox="1">
            <a:spLocks noChangeArrowheads="1"/>
          </p:cNvSpPr>
          <p:nvPr/>
        </p:nvSpPr>
        <p:spPr bwMode="auto">
          <a:xfrm>
            <a:off x="1952625" y="6211888"/>
            <a:ext cx="1611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/>
              <a:t>волнушки</a:t>
            </a:r>
          </a:p>
        </p:txBody>
      </p:sp>
      <p:pic>
        <p:nvPicPr>
          <p:cNvPr id="13318" name="Picture 18" descr="4syroezka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64163" y="333375"/>
            <a:ext cx="3390900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22" descr="mush05_b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64163" y="3644900"/>
            <a:ext cx="3390900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0" name="Text Box 23"/>
          <p:cNvSpPr txBox="1">
            <a:spLocks noChangeArrowheads="1"/>
          </p:cNvSpPr>
          <p:nvPr/>
        </p:nvSpPr>
        <p:spPr bwMode="auto">
          <a:xfrm>
            <a:off x="7161213" y="2900363"/>
            <a:ext cx="1587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/>
              <a:t>сыроежки</a:t>
            </a:r>
          </a:p>
        </p:txBody>
      </p:sp>
      <p:sp>
        <p:nvSpPr>
          <p:cNvPr id="13321" name="Text Box 24"/>
          <p:cNvSpPr txBox="1">
            <a:spLocks noChangeArrowheads="1"/>
          </p:cNvSpPr>
          <p:nvPr/>
        </p:nvSpPr>
        <p:spPr bwMode="auto">
          <a:xfrm>
            <a:off x="7575550" y="6184900"/>
            <a:ext cx="1604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/>
              <a:t>опята</a:t>
            </a:r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295400"/>
            <a:ext cx="4876799" cy="4972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72755" y="331857"/>
            <a:ext cx="23355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solidFill>
                  <a:srgbClr val="FFFF00"/>
                </a:solidFill>
              </a:rPr>
              <a:t>Мухомор </a:t>
            </a:r>
            <a:endParaRPr lang="ru-RU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711862"/>
      </p:ext>
    </p:extLst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2" y="959822"/>
            <a:ext cx="2432050" cy="307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421" y="1057998"/>
            <a:ext cx="2573337" cy="307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3547208"/>
            <a:ext cx="2859087" cy="300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0980" y="375047"/>
            <a:ext cx="27517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FF00"/>
                </a:solidFill>
              </a:rPr>
              <a:t>Ложные опята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5983287" y="438054"/>
            <a:ext cx="30707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FF00"/>
                </a:solidFill>
              </a:rPr>
              <a:t>Бледная поганка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89249" y="2809343"/>
            <a:ext cx="34844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FF00"/>
                </a:solidFill>
              </a:rPr>
              <a:t>Сатанинский гриб.</a:t>
            </a:r>
            <a:endParaRPr lang="ru-RU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650201"/>
      </p:ext>
    </p:extLst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304800"/>
            <a:ext cx="7239000" cy="3712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5846" y="4212104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/>
              <a:t>В лесу грибов различных много…</a:t>
            </a:r>
          </a:p>
          <a:p>
            <a:r>
              <a:rPr lang="ru-RU" sz="2400" dirty="0"/>
              <a:t>Ты несъедобные не трогай!</a:t>
            </a:r>
          </a:p>
          <a:p>
            <a:r>
              <a:rPr lang="ru-RU" sz="2400" dirty="0"/>
              <a:t>В корзинку их не собирай,</a:t>
            </a:r>
          </a:p>
          <a:p>
            <a:r>
              <a:rPr lang="ru-RU" sz="2400" dirty="0"/>
              <a:t>Но и ногами не сбивай…</a:t>
            </a:r>
          </a:p>
          <a:p>
            <a:r>
              <a:rPr lang="ru-RU" sz="2400" dirty="0"/>
              <a:t>Нужны они лесным зверятам:</a:t>
            </a:r>
          </a:p>
          <a:p>
            <a:r>
              <a:rPr lang="ru-RU" sz="2400" dirty="0"/>
              <a:t>Лисичкам, ёжикам, зайчатам…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536831" y="457200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/>
              <a:t>Их только люди не едят:</a:t>
            </a:r>
          </a:p>
          <a:p>
            <a:r>
              <a:rPr lang="ru-RU" sz="2400" dirty="0"/>
              <a:t>В поганках, мухоморах – яд!</a:t>
            </a:r>
          </a:p>
          <a:p>
            <a:r>
              <a:rPr lang="ru-RU" sz="2400" dirty="0"/>
              <a:t>Но для зверья лесного всё ж</a:t>
            </a:r>
          </a:p>
          <a:p>
            <a:r>
              <a:rPr lang="ru-RU" sz="2400" dirty="0"/>
              <a:t>Тот гриб полезен и хорош.</a:t>
            </a:r>
          </a:p>
        </p:txBody>
      </p:sp>
      <p:pic>
        <p:nvPicPr>
          <p:cNvPr id="6148" name="Picture 4" descr="C:\Program Files\Microsoft Office\MEDIA\OFFICE14\Bullets\BD21421_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2" y="3357562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Андрей\AppData\Local\Microsoft\Windows\Temporary Internet Files\Content.IE5\QH7FYR6G\MC9003360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-130910"/>
            <a:ext cx="2057400" cy="19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7215770"/>
      </p:ext>
    </p:extLst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осень\Yaza-elve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211015"/>
            <a:ext cx="8839200" cy="6629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533400"/>
            <a:ext cx="9144000" cy="838200"/>
          </a:xfrm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12700" dir="8100000" sy="-23000" kx="800400" algn="br" rotWithShape="0">
              <a:prstClr val="black">
                <a:alpha val="20000"/>
              </a:prstClr>
            </a:outerShdw>
            <a:reflection blurRad="6350" stA="50000" endA="300" endPos="90000" dir="5400000" sy="-100000" algn="bl" rotWithShape="0"/>
          </a:effectLst>
          <a:scene3d>
            <a:camera prst="perspectiveRelaxedModerately"/>
            <a:lightRig rig="threePt" dir="t"/>
          </a:scene3d>
        </p:spPr>
        <p:txBody>
          <a:bodyPr>
            <a:noAutofit/>
          </a:bodyPr>
          <a:lstStyle/>
          <a:p>
            <a:pPr algn="ctr"/>
            <a:r>
              <a:rPr lang="ru-RU" sz="4000" b="1" cap="none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endParaRPr lang="ru-RU" sz="4000" b="1" cap="none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986" y="5867400"/>
            <a:ext cx="44248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Гуляя в лесу помни!</a:t>
            </a:r>
            <a:endParaRPr lang="ru-RU" sz="3600" b="1" dirty="0"/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600" y="381000"/>
            <a:ext cx="86868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- если увидишь красивое, незнакомое растение с яркими цветами или плодами, не спеши его срывать: оно может быть ядовито;</a:t>
            </a:r>
          </a:p>
          <a:p>
            <a:r>
              <a:rPr lang="ru-RU" sz="3600" dirty="0"/>
              <a:t>- нельзя жевать первую попавшуюся травинку;</a:t>
            </a:r>
          </a:p>
          <a:p>
            <a:pPr marL="571500" indent="-571500">
              <a:buFontTx/>
              <a:buChar char="-"/>
            </a:pPr>
            <a:r>
              <a:rPr lang="ru-RU" sz="3600" dirty="0" smtClean="0"/>
              <a:t>придя </a:t>
            </a:r>
            <a:r>
              <a:rPr lang="ru-RU" sz="3600" dirty="0"/>
              <a:t>с прогулки из леса, обязательно вымой руки</a:t>
            </a:r>
            <a:r>
              <a:rPr lang="ru-RU" sz="3600" dirty="0" smtClean="0"/>
              <a:t>.</a:t>
            </a:r>
          </a:p>
          <a:p>
            <a:pPr marL="571500" indent="-571500">
              <a:buFontTx/>
              <a:buChar char="-"/>
            </a:pPr>
            <a:r>
              <a:rPr lang="ru-RU" sz="3600" dirty="0" smtClean="0"/>
              <a:t>Какие ядовитые растения мы можем встретить в лесу?</a:t>
            </a:r>
            <a:endParaRPr lang="ru-RU" sz="3600" dirty="0"/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392708495"/>
      </p:ext>
    </p:extLst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239" y="726141"/>
            <a:ext cx="2000250" cy="256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985" y="3505200"/>
            <a:ext cx="4855546" cy="31480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00" y="1233212"/>
            <a:ext cx="3145542" cy="214330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5169" y="164812"/>
            <a:ext cx="32483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Ландыш майский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791200" y="311350"/>
            <a:ext cx="26356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Вороний глаз.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3505200" y="2345896"/>
            <a:ext cx="144084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Волчье</a:t>
            </a:r>
          </a:p>
          <a:p>
            <a:r>
              <a:rPr lang="ru-RU" sz="3200" dirty="0"/>
              <a:t>л</a:t>
            </a:r>
            <a:r>
              <a:rPr lang="ru-RU" sz="3200" dirty="0" smtClean="0"/>
              <a:t>ыко.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568987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осень\f_7066339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8600" y="152400"/>
            <a:ext cx="8686800" cy="6553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7813"/>
            <a:ext cx="8229600" cy="865187"/>
          </a:xfrm>
        </p:spPr>
        <p:txBody>
          <a:bodyPr/>
          <a:lstStyle/>
          <a:p>
            <a:r>
              <a:rPr lang="ru-RU" dirty="0" smtClean="0"/>
              <a:t>Мы с вами подошли к реке, о чем надо помнить?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286000" y="2551837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u="sng" dirty="0" smtClean="0">
              <a:solidFill>
                <a:srgbClr val="008080"/>
              </a:solidFill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u="sng" dirty="0" smtClean="0">
              <a:solidFill>
                <a:srgbClr val="008080"/>
              </a:solidFill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u="sng" dirty="0" smtClean="0">
              <a:solidFill>
                <a:srgbClr val="008080"/>
              </a:solidFill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u="sng" dirty="0" smtClean="0">
              <a:solidFill>
                <a:srgbClr val="008080"/>
              </a:solidFill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u="sng" dirty="0" smtClean="0">
              <a:solidFill>
                <a:srgbClr val="008080"/>
              </a:solidFill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u="sng" dirty="0" smtClean="0">
              <a:solidFill>
                <a:srgbClr val="008080"/>
              </a:solidFill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u="sng" dirty="0" smtClean="0">
              <a:solidFill>
                <a:srgbClr val="008080"/>
              </a:solidFill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u="sng" dirty="0" smtClean="0">
              <a:solidFill>
                <a:srgbClr val="008080"/>
              </a:solidFill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8615" y="209883"/>
            <a:ext cx="8784136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ru-RU" sz="4000" dirty="0" smtClean="0"/>
              <a:t>Не </a:t>
            </a:r>
            <a:r>
              <a:rPr lang="ru-RU" sz="4000" dirty="0"/>
              <a:t>купаться в незнакомом месте .</a:t>
            </a:r>
          </a:p>
          <a:p>
            <a:pPr marL="342900" indent="-342900">
              <a:buAutoNum type="arabicPeriod"/>
            </a:pPr>
            <a:r>
              <a:rPr lang="ru-RU" sz="4000" dirty="0" smtClean="0"/>
              <a:t>Не купаться без присмотра взрослых.</a:t>
            </a:r>
          </a:p>
          <a:p>
            <a:pPr marL="342900" indent="-342900">
              <a:buAutoNum type="arabicPeriod"/>
            </a:pPr>
            <a:r>
              <a:rPr lang="ru-RU" sz="4000" dirty="0" smtClean="0"/>
              <a:t>Не заходить в холодную воду.</a:t>
            </a:r>
          </a:p>
          <a:p>
            <a:pPr marL="342900" indent="-342900">
              <a:buAutoNum type="arabicPeriod"/>
            </a:pPr>
            <a:r>
              <a:rPr lang="ru-RU" sz="4000" dirty="0" smtClean="0"/>
              <a:t>Не бросать мусор в воду.</a:t>
            </a:r>
          </a:p>
          <a:p>
            <a:pPr marL="342900" indent="-342900">
              <a:buAutoNum type="arabicPeriod"/>
            </a:pPr>
            <a:r>
              <a:rPr lang="ru-RU" sz="4000" dirty="0" smtClean="0"/>
              <a:t> </a:t>
            </a:r>
            <a:r>
              <a:rPr lang="ru-RU" sz="4000" dirty="0"/>
              <a:t>Не пей </a:t>
            </a:r>
            <a:r>
              <a:rPr lang="ru-RU" sz="4000" dirty="0" smtClean="0"/>
              <a:t>сырую</a:t>
            </a:r>
          </a:p>
          <a:p>
            <a:r>
              <a:rPr lang="ru-RU" sz="4000" dirty="0" smtClean="0"/>
              <a:t> </a:t>
            </a:r>
            <a:r>
              <a:rPr lang="ru-RU" sz="4000" dirty="0"/>
              <a:t>воду из какого бы </a:t>
            </a:r>
            <a:r>
              <a:rPr lang="ru-RU" sz="4000" dirty="0" smtClean="0"/>
              <a:t>то</a:t>
            </a:r>
          </a:p>
          <a:p>
            <a:r>
              <a:rPr lang="ru-RU" sz="4000" dirty="0" smtClean="0"/>
              <a:t> ни </a:t>
            </a:r>
            <a:r>
              <a:rPr lang="ru-RU" sz="4000" dirty="0"/>
              <a:t>было водоёма</a:t>
            </a:r>
            <a:r>
              <a:rPr lang="ru-RU" sz="4000" dirty="0" smtClean="0"/>
              <a:t>:</a:t>
            </a:r>
          </a:p>
          <a:p>
            <a:r>
              <a:rPr lang="ru-RU" sz="4000" dirty="0" smtClean="0"/>
              <a:t> </a:t>
            </a:r>
            <a:r>
              <a:rPr lang="ru-RU" sz="4000" dirty="0"/>
              <a:t>реки, озера или ручья.</a:t>
            </a:r>
          </a:p>
        </p:txBody>
      </p:sp>
      <p:pic>
        <p:nvPicPr>
          <p:cNvPr id="7170" name="Picture 2" descr="C:\Users\Андрей\AppData\Local\Microsoft\Windows\Temporary Internet Files\Content.IE5\D4SRIY67\MP90040210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463" y="3660846"/>
            <a:ext cx="3914488" cy="313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896601"/>
      </p:ext>
    </p:extLst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722" y="1"/>
            <a:ext cx="7772400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51343" y="140440"/>
            <a:ext cx="74171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/>
              <a:t> Не разжигай костёр в лесу без взрослых.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-64477" y="3342016"/>
            <a:ext cx="92964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Без взрослых с огнём развлекаться опасно –</a:t>
            </a:r>
          </a:p>
          <a:p>
            <a:r>
              <a:rPr lang="ru-RU" sz="2800" dirty="0"/>
              <a:t>Закончиться может забава ужасно.</a:t>
            </a:r>
          </a:p>
          <a:p>
            <a:r>
              <a:rPr lang="ru-RU" sz="2800" dirty="0"/>
              <a:t>В лесу очень сухо бывает порой,</a:t>
            </a:r>
          </a:p>
          <a:p>
            <a:r>
              <a:rPr lang="ru-RU" sz="2800" dirty="0"/>
              <a:t>Костёр обернётся серьёзной бедой!</a:t>
            </a:r>
          </a:p>
          <a:p>
            <a:r>
              <a:rPr lang="ru-RU" sz="2800" dirty="0"/>
              <a:t>      Представьте, что пламя легко разгорится,</a:t>
            </a:r>
          </a:p>
          <a:p>
            <a:r>
              <a:rPr lang="ru-RU" sz="2800" dirty="0"/>
              <a:t>      Начнёт полыхать, разбегаться искриться –</a:t>
            </a:r>
          </a:p>
          <a:p>
            <a:r>
              <a:rPr lang="ru-RU" sz="2800" dirty="0"/>
              <a:t>      Его потушить невозможно тогда…</a:t>
            </a:r>
          </a:p>
          <a:p>
            <a:r>
              <a:rPr lang="ru-RU" sz="2800" dirty="0"/>
              <a:t>      Пожары лесные – большая беда!</a:t>
            </a:r>
          </a:p>
        </p:txBody>
      </p:sp>
    </p:spTree>
    <p:extLst>
      <p:ext uri="{BB962C8B-B14F-4D97-AF65-F5344CB8AC3E}">
        <p14:creationId xmlns:p14="http://schemas.microsoft.com/office/powerpoint/2010/main" val="3848468129"/>
      </p:ext>
    </p:extLst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11" y="381000"/>
            <a:ext cx="8838210" cy="6248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703184"/>
      </p:ext>
    </p:extLst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549" y="457200"/>
            <a:ext cx="6261100" cy="417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4733" y="4608943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/>
              <a:t>Вы в поход пришли, ребята…</a:t>
            </a:r>
          </a:p>
          <a:p>
            <a:r>
              <a:rPr lang="ru-RU" sz="2400" dirty="0"/>
              <a:t>Отдохнуть, конечно, надо:</a:t>
            </a:r>
          </a:p>
          <a:p>
            <a:r>
              <a:rPr lang="ru-RU" sz="2400" dirty="0"/>
              <a:t>Поиграть и порезвиться,</a:t>
            </a:r>
          </a:p>
          <a:p>
            <a:r>
              <a:rPr lang="ru-RU" sz="2400" dirty="0"/>
              <a:t>И наесться, и напиться…</a:t>
            </a:r>
          </a:p>
          <a:p>
            <a:r>
              <a:rPr lang="ru-RU" sz="2400" dirty="0"/>
              <a:t>Но вокруг остались банки,</a:t>
            </a:r>
          </a:p>
          <a:p>
            <a:r>
              <a:rPr lang="ru-RU" sz="2400" dirty="0"/>
              <a:t>Целлофан, железки, склянки…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18755" y="480060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/>
              <a:t>Оставлять их здесь нельзя!</a:t>
            </a:r>
          </a:p>
          <a:p>
            <a:r>
              <a:rPr lang="ru-RU" sz="2400" dirty="0"/>
              <a:t>Не поленимся, друзья:</a:t>
            </a:r>
          </a:p>
          <a:p>
            <a:r>
              <a:rPr lang="ru-RU" sz="2400" dirty="0"/>
              <a:t>Мусор тут, в лесу, чужой,</a:t>
            </a:r>
          </a:p>
          <a:p>
            <a:r>
              <a:rPr lang="ru-RU" sz="2400" dirty="0"/>
              <a:t>Заберём его с собой!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600198" y="-93708"/>
            <a:ext cx="59494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/>
              <a:t>• Не оставляй после себя мусор! </a:t>
            </a:r>
          </a:p>
        </p:txBody>
      </p:sp>
      <p:pic>
        <p:nvPicPr>
          <p:cNvPr id="10244" name="Picture 4" descr="C:\Users\Андрей\AppData\Local\Microsoft\Windows\Temporary Internet Files\Content.IE5\79SX2X90\MC90015117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6883" y="457200"/>
            <a:ext cx="1102766" cy="787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946075"/>
      </p:ext>
    </p:extLst>
  </p:cSld>
  <p:clrMapOvr>
    <a:masterClrMapping/>
  </p:clrMapOvr>
  <p:transition spd="med">
    <p:blinds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46" y="152400"/>
            <a:ext cx="8866908" cy="6477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14400" y="397803"/>
            <a:ext cx="69960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/>
              <a:t>Потемнело небо, набежали тучи…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992604024"/>
      </p:ext>
    </p:extLst>
  </p:cSld>
  <p:clrMapOvr>
    <a:masterClrMapping/>
  </p:clrMapOvr>
  <p:transition spd="med">
    <p:blinds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600"/>
            <a:ext cx="8686800" cy="6477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6508" y="339079"/>
            <a:ext cx="36503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/>
              <a:t>Началась гроза!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999739699"/>
      </p:ext>
    </p:extLst>
  </p:cSld>
  <p:clrMapOvr>
    <a:masterClrMapping/>
  </p:clrMapOvr>
  <p:transition spd="med">
    <p:blinds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33400"/>
            <a:ext cx="3505200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261338" y="1600200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/>
              <a:t>Если дерево одно</a:t>
            </a:r>
          </a:p>
          <a:p>
            <a:r>
              <a:rPr lang="ru-RU" sz="2800" dirty="0"/>
              <a:t>В поле возвышается,</a:t>
            </a:r>
          </a:p>
          <a:p>
            <a:r>
              <a:rPr lang="ru-RU" sz="2800" dirty="0"/>
              <a:t>То стоять </a:t>
            </a:r>
          </a:p>
          <a:p>
            <a:r>
              <a:rPr lang="ru-RU" sz="2800" dirty="0"/>
              <a:t>под ним в грозу</a:t>
            </a:r>
          </a:p>
          <a:p>
            <a:r>
              <a:rPr lang="ru-RU" sz="2800" dirty="0"/>
              <a:t>Людям запрещается.</a:t>
            </a:r>
          </a:p>
          <a:p>
            <a:r>
              <a:rPr lang="ru-RU" sz="2800" dirty="0"/>
              <a:t>Если молния в него</a:t>
            </a:r>
          </a:p>
          <a:p>
            <a:r>
              <a:rPr lang="ru-RU" sz="2800" dirty="0"/>
              <a:t>Невзначай ударит, </a:t>
            </a:r>
          </a:p>
          <a:p>
            <a:r>
              <a:rPr lang="ru-RU" sz="2800" dirty="0"/>
              <a:t>То живого никого Рядом не оставит...</a:t>
            </a:r>
          </a:p>
        </p:txBody>
      </p:sp>
    </p:spTree>
    <p:extLst>
      <p:ext uri="{BB962C8B-B14F-4D97-AF65-F5344CB8AC3E}">
        <p14:creationId xmlns:p14="http://schemas.microsoft.com/office/powerpoint/2010/main" val="2228396614"/>
      </p:ext>
    </p:extLst>
  </p:cSld>
  <p:clrMapOvr>
    <a:masterClrMapping/>
  </p:clrMapOvr>
  <p:transition spd="med">
    <p:blinds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0784812"/>
      </p:ext>
    </p:extLst>
  </p:cSld>
  <p:clrMapOvr>
    <a:masterClrMapping/>
  </p:clrMapOvr>
  <p:transition spd="med">
    <p:blinds/>
  </p:transition>
</p:sld>
</file>

<file path=ppt/theme/theme1.xml><?xml version="1.0" encoding="utf-8"?>
<a:theme xmlns:a="http://schemas.openxmlformats.org/drawingml/2006/main" name="Клен">
  <a:themeElements>
    <a:clrScheme name="Клен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Клен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лен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лен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osennie-sarisovki</Template>
  <TotalTime>517</TotalTime>
  <Words>504</Words>
  <Application>Microsoft Office PowerPoint</Application>
  <PresentationFormat>Экран (4:3)</PresentationFormat>
  <Paragraphs>114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Клен</vt:lpstr>
      <vt:lpstr>Презентация PowerPoint</vt:lpstr>
      <vt:lpstr>Презентация PowerPoint</vt:lpstr>
      <vt:lpstr>Презентация PowerPoint</vt:lpstr>
      <vt:lpstr>Отгадай осенние деревья</vt:lpstr>
      <vt:lpstr>Презентация PowerPoint</vt:lpstr>
      <vt:lpstr>Презентация PowerPoint</vt:lpstr>
      <vt:lpstr>Презентация PowerPoint</vt:lpstr>
      <vt:lpstr>На грибной поляне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Мы с вами подошли к реке, о чем надо помнить?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Подготовила Ухтинская Е.Г. Учитель начальных классов МОУ «Полянская НОШ» </dc:title>
  <cp:lastModifiedBy>Лариса</cp:lastModifiedBy>
  <cp:revision>33</cp:revision>
  <dcterms:modified xsi:type="dcterms:W3CDTF">2016-06-03T06:34:10Z</dcterms:modified>
</cp:coreProperties>
</file>