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09" r:id="rId16"/>
    <p:sldId id="270" r:id="rId17"/>
    <p:sldId id="271" r:id="rId18"/>
    <p:sldId id="307" r:id="rId19"/>
    <p:sldId id="272" r:id="rId20"/>
    <p:sldId id="276" r:id="rId21"/>
    <p:sldId id="273" r:id="rId22"/>
    <p:sldId id="274" r:id="rId23"/>
    <p:sldId id="275" r:id="rId24"/>
    <p:sldId id="277" r:id="rId25"/>
    <p:sldId id="278" r:id="rId26"/>
    <p:sldId id="280" r:id="rId27"/>
    <p:sldId id="281" r:id="rId28"/>
    <p:sldId id="305" r:id="rId29"/>
    <p:sldId id="304" r:id="rId30"/>
    <p:sldId id="303" r:id="rId31"/>
    <p:sldId id="302" r:id="rId32"/>
    <p:sldId id="301" r:id="rId33"/>
    <p:sldId id="293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DE3B3-FCD2-4A30-8D8B-0B7506EDCE39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AC605-734D-4CBD-9074-0FF79EE36E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03121-6A39-4736-B130-951600B90499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4DE4B-3D16-4F62-9F4B-AEAFDC0AC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33596-226E-4A79-97CE-4C8021223BC6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A4E6A-B7F2-48D0-B4B9-9EBDC44B11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FE2B5-75EB-4B00-8A28-5CB3CA588E16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5CD4D-D640-456E-ADC0-35C9805B2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ECB69-F500-4069-AA06-6FA8BF72DF6C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878A3-4C63-42F4-B366-22CAF8FEE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6C12F-06C1-4410-94C2-11E3B23EE3BD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0E264-32CC-4771-B5E6-6CF3F38C0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DA7F1-404F-4F50-A24F-9C345DC6DFA9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0F62C-66D9-431B-8B6F-2C77AD8DC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DB11B-67AF-4315-9FB3-A91E56E36647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BCB4-8C10-4F6F-8E47-376FD18EE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E4B48-43EC-424A-881A-31B0D11190D6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0A5BE-BB59-4F14-8C2A-93AC19560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EE26F-3DA0-499B-885E-DD57E4B23748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5F7A4-66EE-40D9-ABED-A2971B131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A34CD-2AF6-45E3-9461-E13FA9F4A001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6333E-D157-4368-BDA5-069189A9A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EC0B95-6A59-459E-A626-B4F351C54A8F}" type="datetimeFigureOut">
              <a:rPr lang="ru-RU"/>
              <a:pPr>
                <a:defRPr/>
              </a:pPr>
              <a:t>23.06.2016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6E2245-836B-4AE7-9D92-07ACEB48E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wmf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wmf"/><Relationship Id="rId5" Type="http://schemas.openxmlformats.org/officeDocument/2006/relationships/image" Target="../media/image47.png"/><Relationship Id="rId4" Type="http://schemas.openxmlformats.org/officeDocument/2006/relationships/image" Target="../media/image4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" descr="oboi-na.ru_20091220_032_resized_1024x76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1928802"/>
            <a:ext cx="689951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Правила безопасного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поведения в природе.</a:t>
            </a:r>
          </a:p>
        </p:txBody>
      </p:sp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6011863" y="4076700"/>
            <a:ext cx="29527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Авторы: воспитатели</a:t>
            </a:r>
          </a:p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 Алексеенко Н.Г.</a:t>
            </a:r>
          </a:p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Маринина Н.В.</a:t>
            </a:r>
            <a:endParaRPr lang="ru-RU" b="1">
              <a:solidFill>
                <a:schemeClr val="hlink"/>
              </a:solidFill>
            </a:endParaRPr>
          </a:p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Калугина Ю.А.</a:t>
            </a:r>
          </a:p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СПб ГБУ Центр содействия семейному воспитанию №6</a:t>
            </a:r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3635375" y="6381750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hlink"/>
                </a:solidFill>
                <a:latin typeface="Comic Sans MS" pitchFamily="66" charset="0"/>
              </a:rPr>
              <a:t>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500063" y="1571625"/>
            <a:ext cx="828833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0070C0"/>
                </a:solidFill>
                <a:latin typeface="Calibri" pitchFamily="34" charset="0"/>
              </a:rPr>
              <a:t>Безопасное поведение </a:t>
            </a:r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– </a:t>
            </a:r>
            <a:r>
              <a:rPr lang="ru-RU" sz="3600">
                <a:solidFill>
                  <a:srgbClr val="0070C0"/>
                </a:solidFill>
              </a:rPr>
              <a:t> это </a:t>
            </a:r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поведение</a:t>
            </a:r>
          </a:p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 человека в любой ситуации, местности,</a:t>
            </a:r>
          </a:p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 не создающее ни какой угрозы для</a:t>
            </a:r>
          </a:p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 своей жизни и здоровья,</a:t>
            </a:r>
          </a:p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и жизни и здоровья окружающих.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2" descr="20140815_11463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571500"/>
            <a:ext cx="7739063" cy="58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2" descr="317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785813"/>
            <a:ext cx="38576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3" descr="1127770-6cba8d9ccd8aab2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5" y="785813"/>
            <a:ext cx="3595688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4" descr="br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5" y="4071938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5" descr="1284924297_814a03cf56b8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3" y="4071938"/>
            <a:ext cx="3857625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71625" y="428625"/>
            <a:ext cx="1012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Черника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72188" y="428625"/>
            <a:ext cx="968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Малина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71625" y="3714750"/>
            <a:ext cx="1252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Земляника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072188" y="3643313"/>
            <a:ext cx="1092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Брусника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Рисунок 2" descr="img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2" descr="1179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642938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3" descr="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3786188"/>
            <a:ext cx="44005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642938" y="1000125"/>
            <a:ext cx="40100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Ядовитые растения</a:t>
            </a:r>
          </a:p>
          <a:p>
            <a:pPr algn="ctr"/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 и ягоды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572250" y="3857625"/>
            <a:ext cx="155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Вороний глаз.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57750" y="6143625"/>
            <a:ext cx="1485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Волчье лыко.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2" descr="1322745425_boligolov-pyatnisty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714375"/>
            <a:ext cx="26193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3" descr="chistotel-bolshoj-borodavnik-chelidonium-majus-l-640x48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3786188"/>
            <a:ext cx="39052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4" descr="landish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88" y="642938"/>
            <a:ext cx="2894012" cy="301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358063" y="3714750"/>
            <a:ext cx="1130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Ландыш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Майский.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28688" y="6357938"/>
            <a:ext cx="111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Чистотел.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86125" y="714375"/>
            <a:ext cx="1322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Боли голов.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1428750" y="714375"/>
            <a:ext cx="6180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70C0"/>
                </a:solidFill>
                <a:latin typeface="Calibri" pitchFamily="34" charset="0"/>
              </a:rPr>
              <a:t>Правила безопасного поведения.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85813" y="1500188"/>
            <a:ext cx="7265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Не ешь незнакомые ягоды и растения,</a:t>
            </a: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 не обрывай их листья и цветы.</a:t>
            </a:r>
          </a:p>
          <a:p>
            <a:pPr marL="342900" indent="-342900"/>
            <a:endParaRPr lang="ru-RU" sz="3200">
              <a:solidFill>
                <a:srgbClr val="0070C0"/>
              </a:solidFill>
              <a:latin typeface="Calibri" pitchFamily="34" charset="0"/>
            </a:endParaRP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2.Не нюхай ядовитые растения, </a:t>
            </a: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их запах вызывает головную боль и</a:t>
            </a: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головокружение.</a:t>
            </a:r>
          </a:p>
          <a:p>
            <a:pPr marL="342900" indent="-342900"/>
            <a:endParaRPr lang="ru-RU" sz="3200">
              <a:solidFill>
                <a:srgbClr val="0070C0"/>
              </a:solidFill>
              <a:latin typeface="Calibri" pitchFamily="34" charset="0"/>
            </a:endParaRP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3. Не уничтожай ядовитые растения </a:t>
            </a:r>
          </a:p>
          <a:p>
            <a:pPr marL="342900" indent="-342900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они полезны для животных.</a:t>
            </a:r>
          </a:p>
          <a:p>
            <a:pPr marL="342900" indent="-342900">
              <a:buFontTx/>
              <a:buAutoNum type="arabicPeriod"/>
            </a:pPr>
            <a:endParaRPr lang="ru-RU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2" descr="084.02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717550"/>
            <a:ext cx="8024813" cy="564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14375" y="571500"/>
            <a:ext cx="7381875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800" b="1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При отравлении грибами надо помнить </a:t>
            </a:r>
          </a:p>
          <a:p>
            <a:r>
              <a:rPr lang="ru-RU" sz="2800" b="1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следующие правила: </a:t>
            </a:r>
          </a:p>
          <a:p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-Необходимо немедленно вызвать врача.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-До прихода врача проводят промывание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желудка дать активированный уголь,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уложить в постель и поить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водой или крепким чаем.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-До уточнения диагноза нужно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сохранить все несъеденные грибы.  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0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1643063" y="357188"/>
            <a:ext cx="58975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>
                <a:solidFill>
                  <a:srgbClr val="0070C0"/>
                </a:solidFill>
                <a:latin typeface="Calibri" pitchFamily="34" charset="0"/>
              </a:rPr>
              <a:t>Жалящие насекомые.</a:t>
            </a:r>
          </a:p>
        </p:txBody>
      </p:sp>
      <p:pic>
        <p:nvPicPr>
          <p:cNvPr id="23555" name="Рисунок 3" descr="9295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1214438"/>
            <a:ext cx="6159500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00438" y="5929313"/>
            <a:ext cx="1689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Шмель.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Рисунок 2" descr="40023_o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714375"/>
            <a:ext cx="695325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29000" y="6072188"/>
            <a:ext cx="1482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Пчела.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Рисунок 2" descr="1309794452_o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44538"/>
            <a:ext cx="652462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43313" y="5929313"/>
            <a:ext cx="1023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Оса.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Рисунок 3" descr="0006-006-SHershe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642938"/>
            <a:ext cx="7758113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43250" y="5857875"/>
            <a:ext cx="2203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Шершень.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Рисунок 3" descr="0006-006-SHershe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765175"/>
            <a:ext cx="3408362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3540125"/>
            <a:ext cx="3355975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450" y="3540125"/>
            <a:ext cx="34290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788988"/>
            <a:ext cx="33083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28625" y="506413"/>
            <a:ext cx="84328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• Держитесь подальше от гнезд </a:t>
            </a:r>
          </a:p>
          <a:p>
            <a:pPr algn="just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жалящих насекомых. </a:t>
            </a:r>
          </a:p>
          <a:p>
            <a:pPr algn="just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Вблизи них не делайте резких движений.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• Если жалящее насекомое залетело в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комнату не гоняйтесь за ним, 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откройте пошире окно и 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подождите, пока насекомое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улетит.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• Осы частенько забираются в варенье,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сироп, компот.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Будьте осторожны, когда едите и пьёте,</a:t>
            </a:r>
          </a:p>
          <a:p>
            <a:pPr algn="just" eaLnBrk="0" hangingPunct="0"/>
            <a:r>
              <a:rPr lang="ru-RU" sz="32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чтобы оса не ужалила вас в язык или губу.</a:t>
            </a:r>
          </a:p>
        </p:txBody>
      </p:sp>
      <p:pic>
        <p:nvPicPr>
          <p:cNvPr id="28675" name="Picture 2" descr="C:\Users\Андрей\AppData\Local\Microsoft\Windows\Temporary Internet Files\Content.IE5\E43WNVKF\MC900293528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57188"/>
            <a:ext cx="871538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Рисунок 4" descr="veka_k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2571750"/>
            <a:ext cx="2335212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 descr="C:\Users\Андрей\AppData\Local\Microsoft\Windows\Temporary Internet Files\Content.IE5\E43WNVKF\MC900151207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75" y="2714625"/>
            <a:ext cx="35718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 descr="C:\Users\Андрей\AppData\Local\Microsoft\Windows\Temporary Internet Files\Content.IE5\E43WNVKF\MC90041285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32725" y="4643438"/>
            <a:ext cx="13112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2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2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2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00063" y="642938"/>
            <a:ext cx="7429500" cy="597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       Если вас укусило насекомое :</a:t>
            </a:r>
          </a:p>
          <a:p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1. Удалите жало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(так же как и занозу) .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2. Ранку промойте.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3. Чтобы уменьшить боль,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на место укуса положите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что-нибудь холодное.</a:t>
            </a:r>
          </a:p>
          <a:p>
            <a:pPr eaLnBrk="0" hangingPunct="0"/>
            <a:endParaRPr lang="ru-RU" sz="2800">
              <a:solidFill>
                <a:srgbClr val="0070C0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4. Если насекомое ужалило</a:t>
            </a:r>
          </a:p>
          <a:p>
            <a:pPr eaLnBrk="0" hangingPunct="0"/>
            <a:r>
              <a:rPr lang="ru-RU" sz="28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в губу или веко – срочно обратись к врачу.</a:t>
            </a:r>
          </a:p>
          <a:p>
            <a:pPr eaLnBrk="0" hangingPunct="0"/>
            <a:endParaRPr lang="ru-RU">
              <a:ea typeface="Times New Roman" pitchFamily="18" charset="0"/>
              <a:cs typeface="Arial" charset="0"/>
            </a:endParaRPr>
          </a:p>
        </p:txBody>
      </p:sp>
      <p:pic>
        <p:nvPicPr>
          <p:cNvPr id="29699" name="Picture 2" descr="C:\Users\Андрей\AppData\Local\Microsoft\Windows\Temporary Internet Files\Content.IE5\E43WNVKF\MC900334412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1143000"/>
            <a:ext cx="95567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3" descr="C:\Users\Андрей\AppData\Local\Microsoft\Windows\Temporary Internet Files\Content.IE5\E43WNVKF\MP900402886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3857625"/>
            <a:ext cx="14287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C:\Users\Андрей\AppData\Local\Microsoft\Windows\Temporary Internet Files\Content.IE5\E43WNVKF\MC900428091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9363" y="5357813"/>
            <a:ext cx="1362075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Рисунок 7" descr="1c3cf2fd-b6d4-4b45-b9d3-83d4e5e6141d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500313"/>
            <a:ext cx="12573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26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6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6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3000375" y="357188"/>
            <a:ext cx="3132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Верно, не верно.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0825" y="1260475"/>
            <a:ext cx="4678363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 Если к вам подлетело жалящее насекомое,</a:t>
            </a:r>
          </a:p>
          <a:p>
            <a:pPr>
              <a:tabLst>
                <a:tab pos="457200" algn="l"/>
              </a:tabLst>
              <a:defRPr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надо отмахиваться от него руками.</a:t>
            </a:r>
          </a:p>
          <a:p>
            <a:pPr>
              <a:tabLst>
                <a:tab pos="457200" algn="l"/>
              </a:tabLst>
              <a:defRPr/>
            </a:pPr>
            <a:endParaRPr lang="ru-RU" sz="20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  <a:defRPr/>
            </a:pPr>
            <a:endParaRPr lang="ru-RU" sz="20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  <a:defRPr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 Если жалящее насекомое залетело в комнату  не гоняйтесь за ним, откройте пошире окно и подождите, пока насекомое улетит.</a:t>
            </a:r>
          </a:p>
          <a:p>
            <a:pPr marL="342900" indent="-342900" eaLnBrk="0" hangingPunct="0">
              <a:tabLst>
                <a:tab pos="457200" algn="l"/>
              </a:tabLst>
              <a:defRPr/>
            </a:pPr>
            <a:endParaRPr lang="ru-RU" sz="20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indent="-342900" eaLnBrk="0" hangingPunct="0">
              <a:tabLst>
                <a:tab pos="457200" algn="l"/>
              </a:tabLst>
              <a:defRPr/>
            </a:pPr>
            <a:endParaRPr lang="ru-RU" sz="20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indent="-342900" eaLnBrk="0" hangingPunct="0">
              <a:tabLst>
                <a:tab pos="457200" algn="l"/>
              </a:tabLst>
              <a:defRPr/>
            </a:pPr>
            <a:endParaRPr lang="ru-RU" sz="20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tabLst>
                <a:tab pos="457200" algn="l"/>
              </a:tabLst>
              <a:defRPr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 Осы не любят сладкое. </a:t>
            </a:r>
          </a:p>
          <a:p>
            <a:pPr marL="342900" indent="-342900" eaLnBrk="0" hangingPunct="0">
              <a:tabLst>
                <a:tab pos="457200" algn="l"/>
              </a:tabLst>
              <a:defRPr/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Если к вам на булку с вареньем села оса, смело кусайте, сама улетит.</a:t>
            </a: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4911725" y="1209675"/>
            <a:ext cx="42148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2. Держитесь подальше от гнезд 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жалящих насекомых.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Вблизи них не делайте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резких движений</a:t>
            </a:r>
          </a:p>
        </p:txBody>
      </p:sp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5016500" y="2968625"/>
            <a:ext cx="37131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2. Если жалящее насекомое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залетело в комнату, его надо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поймать и    раздавить.</a:t>
            </a:r>
          </a:p>
        </p:txBody>
      </p:sp>
      <p:sp>
        <p:nvSpPr>
          <p:cNvPr id="30726" name="Прямоугольник 7"/>
          <p:cNvSpPr>
            <a:spLocks noChangeArrowheads="1"/>
          </p:cNvSpPr>
          <p:nvPr/>
        </p:nvSpPr>
        <p:spPr bwMode="auto">
          <a:xfrm>
            <a:off x="4864100" y="4868863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70C0"/>
                </a:solidFill>
                <a:cs typeface="Arial" charset="0"/>
              </a:rPr>
              <a:t>2. Осы частенько забираются в варенье, сироп, компот. Будьте осторожны, когда едите и пьёте,</a:t>
            </a:r>
          </a:p>
          <a:p>
            <a:r>
              <a:rPr lang="ru-RU" sz="2000">
                <a:solidFill>
                  <a:srgbClr val="0070C0"/>
                </a:solidFill>
                <a:cs typeface="Arial" charset="0"/>
              </a:rPr>
              <a:t> чтобы оса не ужалила вас</a:t>
            </a:r>
          </a:p>
          <a:p>
            <a:r>
              <a:rPr lang="ru-RU" sz="2000">
                <a:solidFill>
                  <a:srgbClr val="0070C0"/>
                </a:solidFill>
                <a:cs typeface="Arial" charset="0"/>
              </a:rPr>
              <a:t> в язык или губу.</a:t>
            </a:r>
          </a:p>
        </p:txBody>
      </p:sp>
      <p:pic>
        <p:nvPicPr>
          <p:cNvPr id="1029" name="Picture 5" descr="C:\Users\Андрей\AppData\Local\Microsoft\Windows\Temporary Internet Files\Content.IE5\VC068H4L\MC90044136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9575" y="2019300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C:\Users\Андрей\AppData\Local\Microsoft\Windows\Temporary Internet Files\Content.IE5\VC068H4L\MC90044136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5763" y="4057650"/>
            <a:ext cx="3714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Users\Андрей\AppData\Local\Microsoft\Windows\Temporary Internet Files\Content.IE5\VC068H4L\MC90044136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13" y="6099175"/>
            <a:ext cx="585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8" descr="C:\Users\Андрей\AppData\Local\Microsoft\Windows\Temporary Internet Files\Content.IE5\VC068H4L\MC90044136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357188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9" descr="C:\Users\Андрей\AppData\Local\Microsoft\Windows\Temporary Internet Files\Content.IE5\VC068H4L\MC900441360[1]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88" y="300038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Рисунок 4" descr="20140806_12082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42938"/>
            <a:ext cx="78105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Рисунок 3" descr="2013-03-29_16-44-02_511078687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571500"/>
            <a:ext cx="51466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313" y="1071563"/>
            <a:ext cx="1081246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Надо помнить, что не во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всех местах можно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купаться.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Если на берегу установлен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знак «Купаться запрещено»,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не следует нарушать этот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запрет, как бы ни было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велико желание искупаться.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Таким образом 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первое правило</a:t>
            </a:r>
          </a:p>
          <a:p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безопасного поведения на воде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заключается в знание мест, где вода в водоемах проверенна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и не предоставляет опасности для здоровья человека,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где купаться разрешено.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Рисунок 5" descr="bezopasnost-detej-na-vode-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8413" y="1714500"/>
            <a:ext cx="3494087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6"/>
          <p:cNvSpPr txBox="1">
            <a:spLocks noChangeArrowheads="1"/>
          </p:cNvSpPr>
          <p:nvPr/>
        </p:nvSpPr>
        <p:spPr bwMode="auto">
          <a:xfrm>
            <a:off x="2492375" y="325438"/>
            <a:ext cx="4729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>
                <a:solidFill>
                  <a:srgbClr val="0070C0"/>
                </a:solidFill>
                <a:latin typeface="Calibri" pitchFamily="34" charset="0"/>
              </a:rPr>
              <a:t>Правилами запрещается.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63713" y="1190625"/>
            <a:ext cx="64182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70C0"/>
                </a:solidFill>
                <a:latin typeface="Calibri" pitchFamily="34" charset="0"/>
              </a:rPr>
              <a:t>-Нырять и прыгать в незнакомых местах.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786063" y="571500"/>
            <a:ext cx="3711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Заплывать за буйки.</a:t>
            </a:r>
          </a:p>
        </p:txBody>
      </p:sp>
      <p:pic>
        <p:nvPicPr>
          <p:cNvPr id="34819" name="Рисунок 4" descr="bezopasnost-detej-na-vode-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285875"/>
            <a:ext cx="7715250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8625" y="428625"/>
            <a:ext cx="85518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Устраивать в воде игры, связанные с захватами.</a:t>
            </a:r>
          </a:p>
        </p:txBody>
      </p:sp>
      <p:pic>
        <p:nvPicPr>
          <p:cNvPr id="35843" name="Рисунок 4" descr="bezopasnost-detej-na-vode-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928688"/>
            <a:ext cx="3929063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43000" y="428625"/>
            <a:ext cx="73517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Далеко заплывать на надувных матрасах</a:t>
            </a:r>
          </a:p>
          <a:p>
            <a:pPr algn="ctr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 и камерах.</a:t>
            </a:r>
          </a:p>
        </p:txBody>
      </p:sp>
      <p:pic>
        <p:nvPicPr>
          <p:cNvPr id="36867" name="Рисунок 3" descr="i (5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71625"/>
            <a:ext cx="6929438" cy="481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00125" y="857250"/>
            <a:ext cx="83581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Выплывать на судовой ход, и</a:t>
            </a:r>
          </a:p>
          <a:p>
            <a:pPr algn="ctr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 приближаться к судам.</a:t>
            </a:r>
          </a:p>
        </p:txBody>
      </p:sp>
      <p:pic>
        <p:nvPicPr>
          <p:cNvPr id="37891" name="Рисунок 4" descr="12_1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" y="2071688"/>
            <a:ext cx="81502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Рисунок 2" descr="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64293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Рисунок 2" descr="8beb18457f64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928688"/>
            <a:ext cx="7620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Box 3"/>
          <p:cNvSpPr txBox="1">
            <a:spLocks noChangeArrowheads="1"/>
          </p:cNvSpPr>
          <p:nvPr/>
        </p:nvSpPr>
        <p:spPr bwMode="auto">
          <a:xfrm>
            <a:off x="142875" y="357188"/>
            <a:ext cx="92424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70C0"/>
                </a:solidFill>
                <a:latin typeface="Calibri" pitchFamily="34" charset="0"/>
              </a:rPr>
              <a:t>Гроза – бурное ненастье с дождем, громом и молниями.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7163" y="5286375"/>
            <a:ext cx="898683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70C0"/>
                </a:solidFill>
                <a:latin typeface="Calibri" pitchFamily="34" charset="0"/>
              </a:rPr>
              <a:t>Как узнать что приближается гроза?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На горизонте появляется скопление дождевых облаков. Становится тихо и душно.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Потом ветер начинает дуть порывами, усиливается. Затем сверху из надвинувшейся тучи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обрушивается стена проливного  дождя .Сверкают молнии, раздаются оглушительные</a:t>
            </a:r>
          </a:p>
          <a:p>
            <a:r>
              <a:rPr lang="ru-RU">
                <a:solidFill>
                  <a:srgbClr val="0070C0"/>
                </a:solidFill>
                <a:latin typeface="Calibri" pitchFamily="34" charset="0"/>
              </a:rPr>
              <a:t>раскаты грома.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Box 2"/>
          <p:cNvSpPr txBox="1">
            <a:spLocks noChangeArrowheads="1"/>
          </p:cNvSpPr>
          <p:nvPr/>
        </p:nvSpPr>
        <p:spPr bwMode="auto">
          <a:xfrm>
            <a:off x="3286125" y="500063"/>
            <a:ext cx="3833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Чем опасна гроза?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714375" y="1500188"/>
            <a:ext cx="49164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-Прежде всего молниевым разрядом. 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прямое попадание молнии для 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человека может закончится трагически.</a:t>
            </a:r>
          </a:p>
        </p:txBody>
      </p:sp>
      <p:pic>
        <p:nvPicPr>
          <p:cNvPr id="40964" name="Picture 2" descr="C:\Users\Андрей\AppData\Local\Microsoft\Windows\Temporary Internet Files\Content.IE5\VC068H4L\MC900371018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65441">
            <a:off x="6022975" y="1281113"/>
            <a:ext cx="1849438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7250" y="3643313"/>
            <a:ext cx="50371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Другая опасность - сильный ветер, 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который ломает ветки деревьев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и может нанести повреждение зданиям.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Сломанная ветка дерева,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сорванный кусок кровли могут стать</a:t>
            </a:r>
          </a:p>
          <a:p>
            <a:pPr algn="just"/>
            <a:r>
              <a:rPr lang="ru-RU" sz="200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 причиной травмы человека.</a:t>
            </a:r>
          </a:p>
        </p:txBody>
      </p:sp>
      <p:pic>
        <p:nvPicPr>
          <p:cNvPr id="7" name="Рисунок 6" descr="i (6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3714750"/>
            <a:ext cx="2214562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30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Box 2"/>
          <p:cNvSpPr txBox="1">
            <a:spLocks noChangeArrowheads="1"/>
          </p:cNvSpPr>
          <p:nvPr/>
        </p:nvSpPr>
        <p:spPr bwMode="auto">
          <a:xfrm>
            <a:off x="785813" y="642938"/>
            <a:ext cx="7986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0070C0"/>
                </a:solidFill>
                <a:latin typeface="Calibri" pitchFamily="34" charset="0"/>
              </a:rPr>
              <a:t>Безопасное поведение во время грозы.</a:t>
            </a:r>
          </a:p>
        </p:txBody>
      </p:sp>
      <p:sp>
        <p:nvSpPr>
          <p:cNvPr id="41987" name="TextBox 3"/>
          <p:cNvSpPr txBox="1">
            <a:spLocks noChangeArrowheads="1"/>
          </p:cNvSpPr>
          <p:nvPr/>
        </p:nvSpPr>
        <p:spPr bwMode="auto">
          <a:xfrm>
            <a:off x="142875" y="1357313"/>
            <a:ext cx="88804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-Если появились признаки появления грозы, необходимо остаться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 помещении и переждать ее.</a:t>
            </a:r>
          </a:p>
        </p:txBody>
      </p:sp>
      <p:pic>
        <p:nvPicPr>
          <p:cNvPr id="41988" name="Picture 1" descr="C:\Users\Андрей\AppData\Local\Microsoft\Windows\Temporary Internet Files\Content.IE5\E43WNVKF\MC900233094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14500"/>
            <a:ext cx="117475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2" descr="C:\Users\Андрей\AppData\Local\Microsoft\Windows\Temporary Internet Files\Content.IE5\9YVBTU0G\MC900200381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1714500"/>
            <a:ext cx="12461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3" descr="C:\Users\Андрей\AppData\Local\Microsoft\Windows\Temporary Internet Files\Content.IE5\E43WNVKF\MC900441735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29538" y="1714500"/>
            <a:ext cx="10715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1" name="TextBox 7"/>
          <p:cNvSpPr txBox="1">
            <a:spLocks noChangeArrowheads="1"/>
          </p:cNvSpPr>
          <p:nvPr/>
        </p:nvSpPr>
        <p:spPr bwMode="auto">
          <a:xfrm>
            <a:off x="285750" y="3143250"/>
            <a:ext cx="5689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-Если вы дома , закройте окна,</a:t>
            </a: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выключите электроприборы, </a:t>
            </a: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воздержитесь от разговоров по телефону.</a:t>
            </a:r>
          </a:p>
        </p:txBody>
      </p:sp>
      <p:pic>
        <p:nvPicPr>
          <p:cNvPr id="41992" name="Picture 5" descr="C:\Users\Андрей\AppData\Local\Microsoft\Windows\Temporary Internet Files\Content.IE5\E43WNVKF\MC90038938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88" y="3071813"/>
            <a:ext cx="9064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7" descr="C:\Users\Андрей\AppData\Local\Microsoft\Windows\Temporary Internet Files\Content.IE5\9YVBTU0G\MC900360680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4143375"/>
            <a:ext cx="1268412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8" descr="C:\Users\Андрей\AppData\Local\Microsoft\Windows\Temporary Internet Files\Content.IE5\VC068H4L\MC900432629[1]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50" y="521493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Рисунок 2" descr="stixi-dlya-detej-o-bezopasnosti-na-prirode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500188"/>
            <a:ext cx="3246438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857250" y="642938"/>
            <a:ext cx="81168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Если гроза застала  вас в парке, лесу, не укрывайтесь вблизи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высоких деревьев, особенно таких как сосна, дуб, тополь.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                                       Дерево при ударе молнии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                                       расщепляется и может загореться.</a:t>
            </a: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                                                Лучше укрыться на участке с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                                                  низкорослыми деревьями.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                                             </a:t>
            </a:r>
          </a:p>
          <a:p>
            <a:endParaRPr lang="ru-RU" sz="240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43012" name="Рисунок 4" descr="les_listvennyj_foto_1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0" y="3786188"/>
            <a:ext cx="3619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Рисунок 2" descr="skanirovanie0001_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1071563"/>
            <a:ext cx="487997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3"/>
          <p:cNvSpPr txBox="1">
            <a:spLocks noChangeArrowheads="1"/>
          </p:cNvSpPr>
          <p:nvPr/>
        </p:nvSpPr>
        <p:spPr bwMode="auto">
          <a:xfrm>
            <a:off x="5692775" y="1143000"/>
            <a:ext cx="35528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Если гроза застала вас в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 водоеме, необходимо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выйти из воды, отойти от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берега и спрятаться в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Укрытие ( им может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послужить овраг).</a:t>
            </a:r>
          </a:p>
        </p:txBody>
      </p:sp>
      <p:pic>
        <p:nvPicPr>
          <p:cNvPr id="44036" name="Рисунок 4" descr="5251204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13" y="3571875"/>
            <a:ext cx="2762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Рисунок 1" descr="246784-10c52c82d8ed3b6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Box 2"/>
          <p:cNvSpPr txBox="1">
            <a:spLocks noChangeArrowheads="1"/>
          </p:cNvSpPr>
          <p:nvPr/>
        </p:nvSpPr>
        <p:spPr bwMode="auto">
          <a:xfrm>
            <a:off x="428625" y="2214563"/>
            <a:ext cx="58404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Если гроза застала вас на улице, </a:t>
            </a:r>
          </a:p>
          <a:p>
            <a:r>
              <a:rPr lang="ru-RU" sz="2400">
                <a:solidFill>
                  <a:srgbClr val="0070C0"/>
                </a:solidFill>
                <a:latin typeface="Calibri" pitchFamily="34" charset="0"/>
              </a:rPr>
              <a:t>следует укрыться в подъезде любого дома</a:t>
            </a:r>
            <a:r>
              <a:rPr lang="ru-RU">
                <a:latin typeface="Calibri" pitchFamily="34" charset="0"/>
              </a:rPr>
              <a:t>.</a:t>
            </a:r>
          </a:p>
        </p:txBody>
      </p:sp>
      <p:pic>
        <p:nvPicPr>
          <p:cNvPr id="45059" name="Picture 1" descr="C:\Users\Андрей\AppData\Local\Microsoft\Windows\Temporary Internet Files\Content.IE5\4VGQBKBP\MC90043422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1571625"/>
            <a:ext cx="138747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2" descr="C:\Users\Андрей\AppData\Local\Microsoft\Windows\Temporary Internet Files\Content.IE5\VC068H4L\MC900434225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2928938"/>
            <a:ext cx="184150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3" descr="C:\Users\Андрей\AppData\Local\Microsoft\Windows\Temporary Internet Files\Content.IE5\9YVBTU0G\MC900434223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0" y="3500438"/>
            <a:ext cx="16891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4" descr="C:\Users\Андрей\AppData\Local\Microsoft\Windows\Temporary Internet Files\Content.IE5\4VGQBKBP\MC90043422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4429125"/>
            <a:ext cx="138747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6" descr="C:\Users\Андрей\AppData\Local\Microsoft\Windows\Temporary Internet Files\Content.IE5\VC068H4L\MC90036150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9063" y="357188"/>
            <a:ext cx="1766887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7" descr="C:\Users\Андрей\AppData\Local\Microsoft\Windows\Temporary Internet Files\Content.IE5\9YVBTU0G\MC900361500[1]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88" y="357188"/>
            <a:ext cx="1768475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8" descr="C:\Users\Андрей\AppData\Local\Microsoft\Windows\Temporary Internet Files\Content.IE5\VC068H4L\MC90036150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38" y="357188"/>
            <a:ext cx="1766887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9" descr="C:\Users\Андрей\AppData\Local\Microsoft\Windows\Temporary Internet Files\Content.IE5\VC068H4L\MC90036150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15188" y="428625"/>
            <a:ext cx="1766887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10" descr="C:\Users\Андрей\AppData\Local\Microsoft\Windows\Temporary Internet Files\Content.IE5\VC068H4L\MC90036150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3" y="285750"/>
            <a:ext cx="1766887" cy="18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Рисунок 1" descr="i (3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-39871" y="701988"/>
            <a:ext cx="9223743" cy="41549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Природа, прекрасна, но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опасна, помните это!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Будьте внимательны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 и осторожны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590</Words>
  <Application>Microsoft Office PowerPoint</Application>
  <PresentationFormat>Экран (4:3)</PresentationFormat>
  <Paragraphs>160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Comic Sans MS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1</cp:lastModifiedBy>
  <cp:revision>116</cp:revision>
  <dcterms:created xsi:type="dcterms:W3CDTF">2014-10-21T14:46:37Z</dcterms:created>
  <dcterms:modified xsi:type="dcterms:W3CDTF">2016-06-23T16:43:48Z</dcterms:modified>
</cp:coreProperties>
</file>